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3"/>
  </p:notesMasterIdLst>
  <p:sldIdLst>
    <p:sldId id="256" r:id="rId2"/>
  </p:sldIdLst>
  <p:sldSz cx="17881600" cy="10058400"/>
  <p:notesSz cx="6858000" cy="9144000"/>
  <p:embeddedFontLst>
    <p:embeddedFont>
      <p:font typeface="Public Sans" panose="020B0604020202020204" charset="0"/>
      <p:regular r:id="rId4"/>
    </p:embeddedFont>
    <p:embeddedFont>
      <p:font typeface="Public Sans Bold" panose="020B0604020202020204" charset="0"/>
      <p:regular r:id="rId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662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FDC097-4344-40C5-8157-8E09A29D9C49}" v="14" dt="2025-11-21T19:02:33.54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44" d="100"/>
          <a:sy n="44" d="100"/>
        </p:scale>
        <p:origin x="66" y="90"/>
      </p:cViewPr>
      <p:guideLst>
        <p:guide orient="horz" pos="2160"/>
        <p:guide pos="6626"/>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font" Target="fonts/font2.fntdata"/><Relationship Id="rId10" Type="http://schemas.microsoft.com/office/2015/10/relationships/revisionInfo" Target="revisionInfo.xml"/><Relationship Id="rId4" Type="http://schemas.openxmlformats.org/officeDocument/2006/relationships/font" Target="fonts/font1.fntdata"/><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D11923-2C0C-4846-830C-60B96046EB35}" type="datetimeFigureOut">
              <a:rPr lang="en-US" smtClean="0"/>
              <a:t>11/25/2025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24E460-06B6-4F16-9060-DC62482E63BF}" type="slidenum">
              <a:rPr lang="en-US" smtClean="0"/>
              <a:t>‹#›</a:t>
            </a:fld>
            <a:endParaRPr lang="en-US"/>
          </a:p>
        </p:txBody>
      </p:sp>
    </p:spTree>
    <p:extLst>
      <p:ext uri="{BB962C8B-B14F-4D97-AF65-F5344CB8AC3E}">
        <p14:creationId xmlns:p14="http://schemas.microsoft.com/office/powerpoint/2010/main" val="1936071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924E460-06B6-4F16-9060-DC62482E63BF}" type="slidenum">
              <a:rPr lang="en-US" smtClean="0"/>
              <a:t>1</a:t>
            </a:fld>
            <a:endParaRPr lang="en-US"/>
          </a:p>
        </p:txBody>
      </p:sp>
    </p:spTree>
    <p:extLst>
      <p:ext uri="{BB962C8B-B14F-4D97-AF65-F5344CB8AC3E}">
        <p14:creationId xmlns:p14="http://schemas.microsoft.com/office/powerpoint/2010/main" val="42221172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77788" y="2130425"/>
            <a:ext cx="17881600" cy="1470025"/>
          </a:xfrm>
        </p:spPr>
        <p:txBody>
          <a:bodyPr/>
          <a:lstStyle/>
          <a:p>
            <a:r>
              <a:rPr lang="en-US"/>
              <a:t>Click to edit Master title style</a:t>
            </a:r>
          </a:p>
        </p:txBody>
      </p:sp>
      <p:sp>
        <p:nvSpPr>
          <p:cNvPr id="3" name="Subtitle 2"/>
          <p:cNvSpPr>
            <a:spLocks noGrp="1"/>
          </p:cNvSpPr>
          <p:nvPr>
            <p:ph type="subTitle" idx="1"/>
          </p:nvPr>
        </p:nvSpPr>
        <p:spPr>
          <a:xfrm>
            <a:off x="3155576" y="3886200"/>
            <a:ext cx="1472602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61792" y="4406901"/>
            <a:ext cx="178816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1661792" y="2906714"/>
            <a:ext cx="178816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51859" y="1600201"/>
            <a:ext cx="92914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693898" y="1600201"/>
            <a:ext cx="929142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051859" y="1535113"/>
            <a:ext cx="929507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51859" y="2174875"/>
            <a:ext cx="929507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0686595" y="1535113"/>
            <a:ext cx="9298724"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10686595" y="2174875"/>
            <a:ext cx="9298724"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051860" y="273050"/>
            <a:ext cx="6921086"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8224952" y="273051"/>
            <a:ext cx="117603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051860" y="1435101"/>
            <a:ext cx="692108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123434" y="4800600"/>
            <a:ext cx="12622306"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4123434" y="612775"/>
            <a:ext cx="12622306"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4123434" y="5367338"/>
            <a:ext cx="12622306"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51953" y="274639"/>
            <a:ext cx="4733365"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51859" y="274639"/>
            <a:ext cx="13849475"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11/25/2025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51859" y="274638"/>
            <a:ext cx="18933459"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1051859" y="1600201"/>
            <a:ext cx="18933459"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051859" y="6356351"/>
            <a:ext cx="4908675"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11/25/2025</a:t>
            </a:fld>
            <a:endParaRPr lang="en-US"/>
          </a:p>
        </p:txBody>
      </p:sp>
      <p:sp>
        <p:nvSpPr>
          <p:cNvPr id="5" name="Footer Placeholder 4"/>
          <p:cNvSpPr>
            <a:spLocks noGrp="1"/>
          </p:cNvSpPr>
          <p:nvPr>
            <p:ph type="ftr" sz="quarter" idx="3"/>
          </p:nvPr>
        </p:nvSpPr>
        <p:spPr>
          <a:xfrm>
            <a:off x="7187702" y="6356351"/>
            <a:ext cx="6661773"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076643" y="6356351"/>
            <a:ext cx="4908675"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hyperlink" Target="https://presents.voya.com/EBRC/Ferrar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4EB"/>
        </a:solidFill>
        <a:effectLst/>
      </p:bgPr>
    </p:bg>
    <p:spTree>
      <p:nvGrpSpPr>
        <p:cNvPr id="1" name=""/>
        <p:cNvGrpSpPr/>
        <p:nvPr/>
      </p:nvGrpSpPr>
      <p:grpSpPr>
        <a:xfrm>
          <a:off x="0" y="0"/>
          <a:ext cx="0" cy="0"/>
          <a:chOff x="0" y="0"/>
          <a:chExt cx="0" cy="0"/>
        </a:xfrm>
      </p:grpSpPr>
      <p:grpSp>
        <p:nvGrpSpPr>
          <p:cNvPr id="86" name="Group 5">
            <a:extLst>
              <a:ext uri="{FF2B5EF4-FFF2-40B4-BE49-F238E27FC236}">
                <a16:creationId xmlns:a16="http://schemas.microsoft.com/office/drawing/2014/main" id="{217D084F-0EA6-249D-020F-2C0920B859F2}"/>
              </a:ext>
            </a:extLst>
          </p:cNvPr>
          <p:cNvGrpSpPr/>
          <p:nvPr/>
        </p:nvGrpSpPr>
        <p:grpSpPr>
          <a:xfrm>
            <a:off x="394342" y="7696200"/>
            <a:ext cx="8479951" cy="2072360"/>
            <a:chOff x="-29591" y="-28575"/>
            <a:chExt cx="2519668" cy="1514377"/>
          </a:xfrm>
        </p:grpSpPr>
        <p:sp>
          <p:nvSpPr>
            <p:cNvPr id="87" name="Freeform 6">
              <a:extLst>
                <a:ext uri="{FF2B5EF4-FFF2-40B4-BE49-F238E27FC236}">
                  <a16:creationId xmlns:a16="http://schemas.microsoft.com/office/drawing/2014/main" id="{7F56FB05-C4D9-260D-73C2-2E87E8A3F98F}"/>
                </a:ext>
              </a:extLst>
            </p:cNvPr>
            <p:cNvSpPr/>
            <p:nvPr/>
          </p:nvSpPr>
          <p:spPr>
            <a:xfrm>
              <a:off x="-29591" y="10919"/>
              <a:ext cx="2490077" cy="1474883"/>
            </a:xfrm>
            <a:custGeom>
              <a:avLst/>
              <a:gdLst/>
              <a:ahLst/>
              <a:cxnLst/>
              <a:rect l="l" t="t" r="r" b="b"/>
              <a:pathLst>
                <a:path w="2490077" h="1474883">
                  <a:moveTo>
                    <a:pt x="45008" y="0"/>
                  </a:moveTo>
                  <a:lnTo>
                    <a:pt x="2445069" y="0"/>
                  </a:lnTo>
                  <a:cubicBezTo>
                    <a:pt x="2469926" y="0"/>
                    <a:pt x="2490077" y="20151"/>
                    <a:pt x="2490077" y="45008"/>
                  </a:cubicBezTo>
                  <a:lnTo>
                    <a:pt x="2490077" y="1429875"/>
                  </a:lnTo>
                  <a:cubicBezTo>
                    <a:pt x="2490077" y="1454732"/>
                    <a:pt x="2469926" y="1474883"/>
                    <a:pt x="2445069" y="1474883"/>
                  </a:cubicBezTo>
                  <a:lnTo>
                    <a:pt x="45008" y="1474883"/>
                  </a:lnTo>
                  <a:cubicBezTo>
                    <a:pt x="20151" y="1474883"/>
                    <a:pt x="0" y="1454732"/>
                    <a:pt x="0" y="1429875"/>
                  </a:cubicBezTo>
                  <a:lnTo>
                    <a:pt x="0" y="45008"/>
                  </a:lnTo>
                  <a:cubicBezTo>
                    <a:pt x="0" y="20151"/>
                    <a:pt x="20151" y="0"/>
                    <a:pt x="45008" y="0"/>
                  </a:cubicBezTo>
                  <a:close/>
                </a:path>
              </a:pathLst>
            </a:custGeom>
            <a:solidFill>
              <a:srgbClr val="FFFFFF"/>
            </a:solidFill>
            <a:ln w="9525" cap="rnd">
              <a:solidFill>
                <a:srgbClr val="404040"/>
              </a:solidFill>
              <a:prstDash val="solid"/>
              <a:round/>
            </a:ln>
          </p:spPr>
          <p:txBody>
            <a:bodyPr/>
            <a:lstStyle/>
            <a:p>
              <a:endParaRPr lang="en-US"/>
            </a:p>
          </p:txBody>
        </p:sp>
        <p:sp>
          <p:nvSpPr>
            <p:cNvPr id="88" name="TextBox 7">
              <a:extLst>
                <a:ext uri="{FF2B5EF4-FFF2-40B4-BE49-F238E27FC236}">
                  <a16:creationId xmlns:a16="http://schemas.microsoft.com/office/drawing/2014/main" id="{ED1CAE39-3A59-39EB-703D-2985330D0C43}"/>
                </a:ext>
              </a:extLst>
            </p:cNvPr>
            <p:cNvSpPr txBox="1"/>
            <p:nvPr/>
          </p:nvSpPr>
          <p:spPr>
            <a:xfrm>
              <a:off x="0" y="-28575"/>
              <a:ext cx="2490077" cy="1503458"/>
            </a:xfrm>
            <a:prstGeom prst="rect">
              <a:avLst/>
            </a:prstGeom>
          </p:spPr>
          <p:txBody>
            <a:bodyPr lIns="47790" tIns="47790" rIns="47790" bIns="47790" rtlCol="0" anchor="ctr"/>
            <a:lstStyle/>
            <a:p>
              <a:pPr algn="ctr">
                <a:lnSpc>
                  <a:spcPts val="1843"/>
                </a:lnSpc>
              </a:pPr>
              <a:endParaRPr/>
            </a:p>
          </p:txBody>
        </p:sp>
      </p:grpSp>
      <p:grpSp>
        <p:nvGrpSpPr>
          <p:cNvPr id="2" name="Group 2"/>
          <p:cNvGrpSpPr/>
          <p:nvPr/>
        </p:nvGrpSpPr>
        <p:grpSpPr>
          <a:xfrm>
            <a:off x="0" y="-16629"/>
            <a:ext cx="17908137" cy="1685078"/>
            <a:chOff x="0" y="0"/>
            <a:chExt cx="2881475" cy="566627"/>
          </a:xfrm>
        </p:grpSpPr>
        <p:sp>
          <p:nvSpPr>
            <p:cNvPr id="3" name="Freeform 3"/>
            <p:cNvSpPr/>
            <p:nvPr/>
          </p:nvSpPr>
          <p:spPr>
            <a:xfrm>
              <a:off x="0" y="0"/>
              <a:ext cx="2881475" cy="566627"/>
            </a:xfrm>
            <a:custGeom>
              <a:avLst/>
              <a:gdLst/>
              <a:ahLst/>
              <a:cxnLst/>
              <a:rect l="l" t="t" r="r" b="b"/>
              <a:pathLst>
                <a:path w="2881475" h="566627">
                  <a:moveTo>
                    <a:pt x="0" y="0"/>
                  </a:moveTo>
                  <a:lnTo>
                    <a:pt x="2881475" y="0"/>
                  </a:lnTo>
                  <a:lnTo>
                    <a:pt x="2881475" y="566627"/>
                  </a:lnTo>
                  <a:lnTo>
                    <a:pt x="0" y="566627"/>
                  </a:lnTo>
                  <a:close/>
                </a:path>
              </a:pathLst>
            </a:custGeom>
            <a:solidFill>
              <a:srgbClr val="DC1A41"/>
            </a:solidFill>
          </p:spPr>
          <p:txBody>
            <a:bodyPr/>
            <a:lstStyle/>
            <a:p>
              <a:endParaRPr lang="en-US"/>
            </a:p>
          </p:txBody>
        </p:sp>
        <p:sp>
          <p:nvSpPr>
            <p:cNvPr id="4" name="TextBox 4"/>
            <p:cNvSpPr txBox="1"/>
            <p:nvPr/>
          </p:nvSpPr>
          <p:spPr>
            <a:xfrm>
              <a:off x="0" y="-28575"/>
              <a:ext cx="2881475" cy="595202"/>
            </a:xfrm>
            <a:prstGeom prst="rect">
              <a:avLst/>
            </a:prstGeom>
          </p:spPr>
          <p:txBody>
            <a:bodyPr lIns="47790" tIns="47790" rIns="47790" bIns="47790" rtlCol="0" anchor="ctr"/>
            <a:lstStyle/>
            <a:p>
              <a:pPr algn="ctr">
                <a:lnSpc>
                  <a:spcPts val="1843"/>
                </a:lnSpc>
              </a:pPr>
              <a:endParaRPr/>
            </a:p>
          </p:txBody>
        </p:sp>
      </p:grpSp>
      <p:grpSp>
        <p:nvGrpSpPr>
          <p:cNvPr id="5" name="Group 5"/>
          <p:cNvGrpSpPr/>
          <p:nvPr/>
        </p:nvGrpSpPr>
        <p:grpSpPr>
          <a:xfrm>
            <a:off x="330200" y="1676400"/>
            <a:ext cx="8544094" cy="5867400"/>
            <a:chOff x="-29591" y="-28575"/>
            <a:chExt cx="2519668" cy="1514377"/>
          </a:xfrm>
        </p:grpSpPr>
        <p:sp>
          <p:nvSpPr>
            <p:cNvPr id="6" name="Freeform 6"/>
            <p:cNvSpPr/>
            <p:nvPr/>
          </p:nvSpPr>
          <p:spPr>
            <a:xfrm>
              <a:off x="-29591" y="10919"/>
              <a:ext cx="2490077" cy="1474883"/>
            </a:xfrm>
            <a:custGeom>
              <a:avLst/>
              <a:gdLst/>
              <a:ahLst/>
              <a:cxnLst/>
              <a:rect l="l" t="t" r="r" b="b"/>
              <a:pathLst>
                <a:path w="2490077" h="1474883">
                  <a:moveTo>
                    <a:pt x="45008" y="0"/>
                  </a:moveTo>
                  <a:lnTo>
                    <a:pt x="2445069" y="0"/>
                  </a:lnTo>
                  <a:cubicBezTo>
                    <a:pt x="2469926" y="0"/>
                    <a:pt x="2490077" y="20151"/>
                    <a:pt x="2490077" y="45008"/>
                  </a:cubicBezTo>
                  <a:lnTo>
                    <a:pt x="2490077" y="1429875"/>
                  </a:lnTo>
                  <a:cubicBezTo>
                    <a:pt x="2490077" y="1454732"/>
                    <a:pt x="2469926" y="1474883"/>
                    <a:pt x="2445069" y="1474883"/>
                  </a:cubicBezTo>
                  <a:lnTo>
                    <a:pt x="45008" y="1474883"/>
                  </a:lnTo>
                  <a:cubicBezTo>
                    <a:pt x="20151" y="1474883"/>
                    <a:pt x="0" y="1454732"/>
                    <a:pt x="0" y="1429875"/>
                  </a:cubicBezTo>
                  <a:lnTo>
                    <a:pt x="0" y="45008"/>
                  </a:lnTo>
                  <a:cubicBezTo>
                    <a:pt x="0" y="20151"/>
                    <a:pt x="20151" y="0"/>
                    <a:pt x="45008" y="0"/>
                  </a:cubicBezTo>
                  <a:close/>
                </a:path>
              </a:pathLst>
            </a:custGeom>
            <a:solidFill>
              <a:srgbClr val="FFFFFF"/>
            </a:solidFill>
            <a:ln w="9525" cap="rnd">
              <a:solidFill>
                <a:srgbClr val="404040"/>
              </a:solidFill>
              <a:prstDash val="solid"/>
              <a:round/>
            </a:ln>
          </p:spPr>
          <p:txBody>
            <a:bodyPr/>
            <a:lstStyle/>
            <a:p>
              <a:endParaRPr lang="en-US"/>
            </a:p>
          </p:txBody>
        </p:sp>
        <p:sp>
          <p:nvSpPr>
            <p:cNvPr id="7" name="TextBox 7"/>
            <p:cNvSpPr txBox="1"/>
            <p:nvPr/>
          </p:nvSpPr>
          <p:spPr>
            <a:xfrm>
              <a:off x="0" y="-28575"/>
              <a:ext cx="2490077" cy="1503458"/>
            </a:xfrm>
            <a:prstGeom prst="rect">
              <a:avLst/>
            </a:prstGeom>
          </p:spPr>
          <p:txBody>
            <a:bodyPr lIns="47790" tIns="47790" rIns="47790" bIns="47790" rtlCol="0" anchor="ctr"/>
            <a:lstStyle/>
            <a:p>
              <a:pPr algn="ctr">
                <a:lnSpc>
                  <a:spcPts val="1843"/>
                </a:lnSpc>
              </a:pPr>
              <a:endParaRPr/>
            </a:p>
          </p:txBody>
        </p:sp>
      </p:grpSp>
      <p:grpSp>
        <p:nvGrpSpPr>
          <p:cNvPr id="29" name="Group 29"/>
          <p:cNvGrpSpPr/>
          <p:nvPr/>
        </p:nvGrpSpPr>
        <p:grpSpPr>
          <a:xfrm>
            <a:off x="492294" y="2129467"/>
            <a:ext cx="8143706" cy="1375733"/>
            <a:chOff x="0" y="0"/>
            <a:chExt cx="3196702" cy="424389"/>
          </a:xfrm>
        </p:grpSpPr>
        <p:sp>
          <p:nvSpPr>
            <p:cNvPr id="30" name="Freeform 30"/>
            <p:cNvSpPr/>
            <p:nvPr/>
          </p:nvSpPr>
          <p:spPr>
            <a:xfrm>
              <a:off x="0" y="0"/>
              <a:ext cx="3196702" cy="424389"/>
            </a:xfrm>
            <a:custGeom>
              <a:avLst/>
              <a:gdLst/>
              <a:ahLst/>
              <a:cxnLst/>
              <a:rect l="l" t="t" r="r" b="b"/>
              <a:pathLst>
                <a:path w="3196702" h="424389">
                  <a:moveTo>
                    <a:pt x="2993502" y="0"/>
                  </a:moveTo>
                  <a:cubicBezTo>
                    <a:pt x="3105726" y="0"/>
                    <a:pt x="3196702" y="95003"/>
                    <a:pt x="3196702" y="212194"/>
                  </a:cubicBezTo>
                  <a:cubicBezTo>
                    <a:pt x="3196702" y="329386"/>
                    <a:pt x="3105726" y="424389"/>
                    <a:pt x="2993502" y="424389"/>
                  </a:cubicBezTo>
                  <a:lnTo>
                    <a:pt x="203200" y="424389"/>
                  </a:lnTo>
                  <a:cubicBezTo>
                    <a:pt x="90976" y="424389"/>
                    <a:pt x="0" y="329386"/>
                    <a:pt x="0" y="212194"/>
                  </a:cubicBezTo>
                  <a:cubicBezTo>
                    <a:pt x="0" y="95003"/>
                    <a:pt x="90976" y="0"/>
                    <a:pt x="203200" y="0"/>
                  </a:cubicBezTo>
                  <a:close/>
                </a:path>
              </a:pathLst>
            </a:custGeom>
            <a:solidFill>
              <a:srgbClr val="FFB0C0"/>
            </a:solidFill>
          </p:spPr>
          <p:txBody>
            <a:bodyPr/>
            <a:lstStyle/>
            <a:p>
              <a:endParaRPr lang="en-US"/>
            </a:p>
          </p:txBody>
        </p:sp>
        <p:sp>
          <p:nvSpPr>
            <p:cNvPr id="31" name="TextBox 31"/>
            <p:cNvSpPr txBox="1"/>
            <p:nvPr/>
          </p:nvSpPr>
          <p:spPr>
            <a:xfrm>
              <a:off x="0" y="-9525"/>
              <a:ext cx="3196702" cy="433914"/>
            </a:xfrm>
            <a:prstGeom prst="rect">
              <a:avLst/>
            </a:prstGeom>
          </p:spPr>
          <p:txBody>
            <a:bodyPr lIns="50800" tIns="50800" rIns="50800" bIns="50800" rtlCol="0" anchor="ctr"/>
            <a:lstStyle/>
            <a:p>
              <a:pPr algn="ctr">
                <a:lnSpc>
                  <a:spcPts val="2032"/>
                </a:lnSpc>
              </a:pPr>
              <a:endParaRPr/>
            </a:p>
          </p:txBody>
        </p:sp>
      </p:grpSp>
      <p:sp>
        <p:nvSpPr>
          <p:cNvPr id="32" name="TextBox 32"/>
          <p:cNvSpPr txBox="1"/>
          <p:nvPr/>
        </p:nvSpPr>
        <p:spPr>
          <a:xfrm>
            <a:off x="2268268" y="228600"/>
            <a:ext cx="12163936" cy="1231106"/>
          </a:xfrm>
          <a:prstGeom prst="rect">
            <a:avLst/>
          </a:prstGeom>
        </p:spPr>
        <p:txBody>
          <a:bodyPr wrap="square" lIns="0" tIns="0" rIns="0" bIns="0" rtlCol="0" anchor="t">
            <a:spAutoFit/>
          </a:bodyPr>
          <a:lstStyle/>
          <a:p>
            <a:pPr algn="ctr"/>
            <a:r>
              <a:rPr lang="en-US" sz="4000" b="1" dirty="0">
                <a:solidFill>
                  <a:srgbClr val="FFFFFF"/>
                </a:solidFill>
                <a:latin typeface="Public Sans Bold"/>
                <a:ea typeface="Public Sans Bold"/>
                <a:cs typeface="Public Sans Bold"/>
                <a:sym typeface="Public Sans Bold"/>
              </a:rPr>
              <a:t>OPPORTUNITIES FOR WELLNESS CREDITS THROUGH FERRARA BENEFIT PLANS</a:t>
            </a:r>
          </a:p>
        </p:txBody>
      </p:sp>
      <p:sp>
        <p:nvSpPr>
          <p:cNvPr id="33" name="TextBox 33"/>
          <p:cNvSpPr txBox="1"/>
          <p:nvPr/>
        </p:nvSpPr>
        <p:spPr>
          <a:xfrm>
            <a:off x="1025694" y="3861137"/>
            <a:ext cx="7292277" cy="338554"/>
          </a:xfrm>
          <a:prstGeom prst="rect">
            <a:avLst/>
          </a:prstGeom>
        </p:spPr>
        <p:txBody>
          <a:bodyPr wrap="square" lIns="0" tIns="0" rIns="0" bIns="0" rtlCol="0" anchor="t">
            <a:spAutoFit/>
          </a:bodyPr>
          <a:lstStyle/>
          <a:p>
            <a:r>
              <a:rPr lang="en-US" sz="2200" dirty="0">
                <a:solidFill>
                  <a:srgbClr val="404040"/>
                </a:solidFill>
                <a:latin typeface="Public Sans"/>
                <a:ea typeface="Public Sans"/>
                <a:cs typeface="Public Sans"/>
                <a:sym typeface="Public Sans"/>
              </a:rPr>
              <a:t>Enrolled in Blue Cross and Blue Shield of IL </a:t>
            </a:r>
          </a:p>
        </p:txBody>
      </p:sp>
      <p:sp>
        <p:nvSpPr>
          <p:cNvPr id="34" name="TextBox 34"/>
          <p:cNvSpPr txBox="1"/>
          <p:nvPr/>
        </p:nvSpPr>
        <p:spPr>
          <a:xfrm>
            <a:off x="802078" y="2244804"/>
            <a:ext cx="7529490" cy="1107996"/>
          </a:xfrm>
          <a:prstGeom prst="rect">
            <a:avLst/>
          </a:prstGeom>
        </p:spPr>
        <p:txBody>
          <a:bodyPr wrap="square" lIns="0" tIns="0" rIns="0" bIns="0" rtlCol="0" anchor="t">
            <a:spAutoFit/>
          </a:bodyPr>
          <a:lstStyle/>
          <a:p>
            <a:pPr algn="ctr"/>
            <a:r>
              <a:rPr lang="en-US" sz="2400" b="1" dirty="0">
                <a:solidFill>
                  <a:srgbClr val="000000"/>
                </a:solidFill>
                <a:latin typeface="Public Sans Bold"/>
                <a:ea typeface="Public Sans Bold"/>
                <a:cs typeface="Public Sans Bold"/>
                <a:sym typeface="Public Sans Bold"/>
              </a:rPr>
              <a:t>Enrolled in a Ferrara Health Plan? </a:t>
            </a:r>
          </a:p>
          <a:p>
            <a:pPr algn="ctr"/>
            <a:r>
              <a:rPr lang="en-US" sz="2400" b="1" dirty="0">
                <a:solidFill>
                  <a:srgbClr val="000000"/>
                </a:solidFill>
                <a:latin typeface="Public Sans Bold"/>
                <a:ea typeface="Public Sans Bold"/>
                <a:cs typeface="Public Sans Bold"/>
                <a:sym typeface="Public Sans Bold"/>
              </a:rPr>
              <a:t>Receive a 2026 Wellness Credit for Completing Your Annual Physical </a:t>
            </a:r>
          </a:p>
        </p:txBody>
      </p:sp>
      <p:sp>
        <p:nvSpPr>
          <p:cNvPr id="43" name="TextBox 43"/>
          <p:cNvSpPr txBox="1"/>
          <p:nvPr/>
        </p:nvSpPr>
        <p:spPr>
          <a:xfrm>
            <a:off x="935895" y="4341205"/>
            <a:ext cx="7334904" cy="2954655"/>
          </a:xfrm>
          <a:prstGeom prst="rect">
            <a:avLst/>
          </a:prstGeom>
        </p:spPr>
        <p:txBody>
          <a:bodyPr wrap="square" lIns="0" tIns="0" rIns="0" bIns="0" rtlCol="0" anchor="t">
            <a:spAutoFit/>
          </a:bodyPr>
          <a:lstStyle/>
          <a:p>
            <a:pPr>
              <a:spcBef>
                <a:spcPct val="0"/>
              </a:spcBef>
            </a:pPr>
            <a:r>
              <a:rPr lang="en-US" sz="2400" dirty="0"/>
              <a:t>Complete your annual physical and save up to $600 annually on Medical Plan contributions! No further action is required on your part once you complete your physical. Ferrara will be informed by BlueCross that you’ve completed your physical and apply the credit to your medical deduction. There is generally a 45-60 day delay from the time you have a physical until you see the credit reflected on your Medical payroll deduction.</a:t>
            </a:r>
            <a:endParaRPr lang="en-US" sz="2200" dirty="0">
              <a:solidFill>
                <a:srgbClr val="404040"/>
              </a:solidFill>
              <a:latin typeface="Public Sans"/>
              <a:ea typeface="Public Sans"/>
              <a:cs typeface="Public Sans"/>
              <a:sym typeface="Public Sans"/>
            </a:endParaRPr>
          </a:p>
        </p:txBody>
      </p:sp>
      <p:sp>
        <p:nvSpPr>
          <p:cNvPr id="46" name="TextBox 43">
            <a:extLst>
              <a:ext uri="{FF2B5EF4-FFF2-40B4-BE49-F238E27FC236}">
                <a16:creationId xmlns:a16="http://schemas.microsoft.com/office/drawing/2014/main" id="{CDA5D040-DBE6-F660-4918-7FAE24433EFC}"/>
              </a:ext>
            </a:extLst>
          </p:cNvPr>
          <p:cNvSpPr txBox="1"/>
          <p:nvPr/>
        </p:nvSpPr>
        <p:spPr>
          <a:xfrm>
            <a:off x="928638" y="8285420"/>
            <a:ext cx="6801135" cy="1477328"/>
          </a:xfrm>
          <a:prstGeom prst="rect">
            <a:avLst/>
          </a:prstGeom>
        </p:spPr>
        <p:txBody>
          <a:bodyPr wrap="square" lIns="0" tIns="0" rIns="0" bIns="0" rtlCol="0" anchor="t">
            <a:spAutoFit/>
          </a:bodyPr>
          <a:lstStyle/>
          <a:p>
            <a:pPr>
              <a:spcBef>
                <a:spcPct val="0"/>
              </a:spcBef>
            </a:pPr>
            <a:r>
              <a:rPr lang="en-US" sz="2400" dirty="0"/>
              <a:t>If you received a physical within the last year, please contact the Total Rewards team at TotalRewards@ferrara.com for more information on submitting documentation of your physical. </a:t>
            </a:r>
            <a:endParaRPr lang="en-US" sz="2200" dirty="0">
              <a:solidFill>
                <a:srgbClr val="404040"/>
              </a:solidFill>
              <a:latin typeface="Public Sans"/>
              <a:ea typeface="Public Sans"/>
              <a:cs typeface="Public Sans"/>
              <a:sym typeface="Public Sans"/>
            </a:endParaRPr>
          </a:p>
        </p:txBody>
      </p:sp>
      <p:pic>
        <p:nvPicPr>
          <p:cNvPr id="47" name="Picture 46">
            <a:extLst>
              <a:ext uri="{FF2B5EF4-FFF2-40B4-BE49-F238E27FC236}">
                <a16:creationId xmlns:a16="http://schemas.microsoft.com/office/drawing/2014/main" id="{A45BE757-A165-95D2-2C68-A4B76009866A}"/>
              </a:ext>
            </a:extLst>
          </p:cNvPr>
          <p:cNvPicPr>
            <a:picLocks noChangeAspect="1"/>
          </p:cNvPicPr>
          <p:nvPr/>
        </p:nvPicPr>
        <p:blipFill>
          <a:blip r:embed="rId3" cstate="print">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15456491" y="8901058"/>
            <a:ext cx="2057400" cy="867502"/>
          </a:xfrm>
          <a:prstGeom prst="rect">
            <a:avLst/>
          </a:prstGeom>
          <a:ln w="12700" cap="sq">
            <a:noFill/>
            <a:prstDash val="solid"/>
            <a:miter lim="800000"/>
          </a:ln>
          <a:effectLst/>
        </p:spPr>
      </p:pic>
      <p:grpSp>
        <p:nvGrpSpPr>
          <p:cNvPr id="63" name="Group 5">
            <a:extLst>
              <a:ext uri="{FF2B5EF4-FFF2-40B4-BE49-F238E27FC236}">
                <a16:creationId xmlns:a16="http://schemas.microsoft.com/office/drawing/2014/main" id="{18352A76-3EAE-21BA-BF60-ECA44C530306}"/>
              </a:ext>
            </a:extLst>
          </p:cNvPr>
          <p:cNvGrpSpPr/>
          <p:nvPr/>
        </p:nvGrpSpPr>
        <p:grpSpPr>
          <a:xfrm>
            <a:off x="9070139" y="1650384"/>
            <a:ext cx="8544094" cy="7250674"/>
            <a:chOff x="-29591" y="-28575"/>
            <a:chExt cx="2519668" cy="1514377"/>
          </a:xfrm>
        </p:grpSpPr>
        <p:sp>
          <p:nvSpPr>
            <p:cNvPr id="64" name="Freeform 6">
              <a:extLst>
                <a:ext uri="{FF2B5EF4-FFF2-40B4-BE49-F238E27FC236}">
                  <a16:creationId xmlns:a16="http://schemas.microsoft.com/office/drawing/2014/main" id="{FE589A9B-596F-14B5-6E6C-FA06F1078357}"/>
                </a:ext>
              </a:extLst>
            </p:cNvPr>
            <p:cNvSpPr/>
            <p:nvPr/>
          </p:nvSpPr>
          <p:spPr>
            <a:xfrm>
              <a:off x="-29591" y="10919"/>
              <a:ext cx="2490077" cy="1474883"/>
            </a:xfrm>
            <a:custGeom>
              <a:avLst/>
              <a:gdLst/>
              <a:ahLst/>
              <a:cxnLst/>
              <a:rect l="l" t="t" r="r" b="b"/>
              <a:pathLst>
                <a:path w="2490077" h="1474883">
                  <a:moveTo>
                    <a:pt x="45008" y="0"/>
                  </a:moveTo>
                  <a:lnTo>
                    <a:pt x="2445069" y="0"/>
                  </a:lnTo>
                  <a:cubicBezTo>
                    <a:pt x="2469926" y="0"/>
                    <a:pt x="2490077" y="20151"/>
                    <a:pt x="2490077" y="45008"/>
                  </a:cubicBezTo>
                  <a:lnTo>
                    <a:pt x="2490077" y="1429875"/>
                  </a:lnTo>
                  <a:cubicBezTo>
                    <a:pt x="2490077" y="1454732"/>
                    <a:pt x="2469926" y="1474883"/>
                    <a:pt x="2445069" y="1474883"/>
                  </a:cubicBezTo>
                  <a:lnTo>
                    <a:pt x="45008" y="1474883"/>
                  </a:lnTo>
                  <a:cubicBezTo>
                    <a:pt x="20151" y="1474883"/>
                    <a:pt x="0" y="1454732"/>
                    <a:pt x="0" y="1429875"/>
                  </a:cubicBezTo>
                  <a:lnTo>
                    <a:pt x="0" y="45008"/>
                  </a:lnTo>
                  <a:cubicBezTo>
                    <a:pt x="0" y="20151"/>
                    <a:pt x="20151" y="0"/>
                    <a:pt x="45008" y="0"/>
                  </a:cubicBezTo>
                  <a:close/>
                </a:path>
              </a:pathLst>
            </a:custGeom>
            <a:solidFill>
              <a:srgbClr val="FFFFFF"/>
            </a:solidFill>
            <a:ln w="9525" cap="rnd">
              <a:solidFill>
                <a:srgbClr val="404040"/>
              </a:solidFill>
              <a:prstDash val="solid"/>
              <a:round/>
            </a:ln>
          </p:spPr>
          <p:txBody>
            <a:bodyPr/>
            <a:lstStyle/>
            <a:p>
              <a:endParaRPr lang="en-US"/>
            </a:p>
          </p:txBody>
        </p:sp>
        <p:sp>
          <p:nvSpPr>
            <p:cNvPr id="65" name="TextBox 7">
              <a:extLst>
                <a:ext uri="{FF2B5EF4-FFF2-40B4-BE49-F238E27FC236}">
                  <a16:creationId xmlns:a16="http://schemas.microsoft.com/office/drawing/2014/main" id="{DD8BB929-19CF-0E65-8098-90F3D44CC573}"/>
                </a:ext>
              </a:extLst>
            </p:cNvPr>
            <p:cNvSpPr txBox="1"/>
            <p:nvPr/>
          </p:nvSpPr>
          <p:spPr>
            <a:xfrm>
              <a:off x="0" y="-28575"/>
              <a:ext cx="2490077" cy="1503458"/>
            </a:xfrm>
            <a:prstGeom prst="rect">
              <a:avLst/>
            </a:prstGeom>
          </p:spPr>
          <p:txBody>
            <a:bodyPr lIns="47790" tIns="47790" rIns="47790" bIns="47790" rtlCol="0" anchor="ctr"/>
            <a:lstStyle/>
            <a:p>
              <a:pPr algn="ctr">
                <a:lnSpc>
                  <a:spcPts val="1843"/>
                </a:lnSpc>
              </a:pPr>
              <a:endParaRPr/>
            </a:p>
          </p:txBody>
        </p:sp>
      </p:grpSp>
      <p:grpSp>
        <p:nvGrpSpPr>
          <p:cNvPr id="66" name="Group 29">
            <a:extLst>
              <a:ext uri="{FF2B5EF4-FFF2-40B4-BE49-F238E27FC236}">
                <a16:creationId xmlns:a16="http://schemas.microsoft.com/office/drawing/2014/main" id="{98D2B0CC-6C69-09C5-F5E0-D929AB4BAC85}"/>
              </a:ext>
            </a:extLst>
          </p:cNvPr>
          <p:cNvGrpSpPr/>
          <p:nvPr/>
        </p:nvGrpSpPr>
        <p:grpSpPr>
          <a:xfrm>
            <a:off x="9232233" y="2103451"/>
            <a:ext cx="8157073" cy="1361478"/>
            <a:chOff x="0" y="0"/>
            <a:chExt cx="3196702" cy="424389"/>
          </a:xfrm>
        </p:grpSpPr>
        <p:sp>
          <p:nvSpPr>
            <p:cNvPr id="67" name="Freeform 30">
              <a:extLst>
                <a:ext uri="{FF2B5EF4-FFF2-40B4-BE49-F238E27FC236}">
                  <a16:creationId xmlns:a16="http://schemas.microsoft.com/office/drawing/2014/main" id="{1FB2719A-0166-D864-B41F-CE95BAF5E877}"/>
                </a:ext>
              </a:extLst>
            </p:cNvPr>
            <p:cNvSpPr/>
            <p:nvPr/>
          </p:nvSpPr>
          <p:spPr>
            <a:xfrm>
              <a:off x="0" y="0"/>
              <a:ext cx="3196702" cy="424389"/>
            </a:xfrm>
            <a:custGeom>
              <a:avLst/>
              <a:gdLst/>
              <a:ahLst/>
              <a:cxnLst/>
              <a:rect l="l" t="t" r="r" b="b"/>
              <a:pathLst>
                <a:path w="3196702" h="424389">
                  <a:moveTo>
                    <a:pt x="2993502" y="0"/>
                  </a:moveTo>
                  <a:cubicBezTo>
                    <a:pt x="3105726" y="0"/>
                    <a:pt x="3196702" y="95003"/>
                    <a:pt x="3196702" y="212194"/>
                  </a:cubicBezTo>
                  <a:cubicBezTo>
                    <a:pt x="3196702" y="329386"/>
                    <a:pt x="3105726" y="424389"/>
                    <a:pt x="2993502" y="424389"/>
                  </a:cubicBezTo>
                  <a:lnTo>
                    <a:pt x="203200" y="424389"/>
                  </a:lnTo>
                  <a:cubicBezTo>
                    <a:pt x="90976" y="424389"/>
                    <a:pt x="0" y="329386"/>
                    <a:pt x="0" y="212194"/>
                  </a:cubicBezTo>
                  <a:cubicBezTo>
                    <a:pt x="0" y="95003"/>
                    <a:pt x="90976" y="0"/>
                    <a:pt x="203200" y="0"/>
                  </a:cubicBezTo>
                  <a:close/>
                </a:path>
              </a:pathLst>
            </a:custGeom>
            <a:solidFill>
              <a:srgbClr val="FFB0C0"/>
            </a:solidFill>
          </p:spPr>
          <p:txBody>
            <a:bodyPr/>
            <a:lstStyle/>
            <a:p>
              <a:endParaRPr lang="en-US"/>
            </a:p>
          </p:txBody>
        </p:sp>
        <p:sp>
          <p:nvSpPr>
            <p:cNvPr id="68" name="TextBox 31">
              <a:extLst>
                <a:ext uri="{FF2B5EF4-FFF2-40B4-BE49-F238E27FC236}">
                  <a16:creationId xmlns:a16="http://schemas.microsoft.com/office/drawing/2014/main" id="{2EF9DDFD-329E-F479-DE10-40DC9A6C7C92}"/>
                </a:ext>
              </a:extLst>
            </p:cNvPr>
            <p:cNvSpPr txBox="1"/>
            <p:nvPr/>
          </p:nvSpPr>
          <p:spPr>
            <a:xfrm>
              <a:off x="0" y="-9525"/>
              <a:ext cx="3196702" cy="433914"/>
            </a:xfrm>
            <a:prstGeom prst="rect">
              <a:avLst/>
            </a:prstGeom>
          </p:spPr>
          <p:txBody>
            <a:bodyPr lIns="50800" tIns="50800" rIns="50800" bIns="50800" rtlCol="0" anchor="ctr"/>
            <a:lstStyle/>
            <a:p>
              <a:pPr algn="ctr">
                <a:lnSpc>
                  <a:spcPts val="2032"/>
                </a:lnSpc>
              </a:pPr>
              <a:endParaRPr/>
            </a:p>
          </p:txBody>
        </p:sp>
      </p:grpSp>
      <p:sp>
        <p:nvSpPr>
          <p:cNvPr id="69" name="TextBox 33">
            <a:extLst>
              <a:ext uri="{FF2B5EF4-FFF2-40B4-BE49-F238E27FC236}">
                <a16:creationId xmlns:a16="http://schemas.microsoft.com/office/drawing/2014/main" id="{CFDBAA01-3665-54D7-AB5D-731DA2C56EF9}"/>
              </a:ext>
            </a:extLst>
          </p:cNvPr>
          <p:cNvSpPr txBox="1"/>
          <p:nvPr/>
        </p:nvSpPr>
        <p:spPr>
          <a:xfrm>
            <a:off x="9800532" y="3771743"/>
            <a:ext cx="7292277" cy="1354217"/>
          </a:xfrm>
          <a:prstGeom prst="rect">
            <a:avLst/>
          </a:prstGeom>
        </p:spPr>
        <p:txBody>
          <a:bodyPr wrap="square" lIns="0" tIns="0" rIns="0" bIns="0" rtlCol="0" anchor="t">
            <a:spAutoFit/>
          </a:bodyPr>
          <a:lstStyle/>
          <a:p>
            <a:r>
              <a:rPr lang="en-US" sz="2200" dirty="0">
                <a:solidFill>
                  <a:srgbClr val="404040"/>
                </a:solidFill>
                <a:latin typeface="Public Sans"/>
                <a:ea typeface="Public Sans"/>
                <a:cs typeface="Public Sans"/>
                <a:sym typeface="Public Sans"/>
              </a:rPr>
              <a:t>If you are covered under a VOYA benefit and have completed a health screening test such as a blood test, eye exam, vaccine, or other covered test, </a:t>
            </a:r>
            <a:r>
              <a:rPr lang="en-US" sz="2200" b="1" dirty="0">
                <a:solidFill>
                  <a:srgbClr val="404040"/>
                </a:solidFill>
                <a:latin typeface="Public Sans"/>
                <a:ea typeface="Public Sans"/>
                <a:cs typeface="Public Sans"/>
                <a:sym typeface="Public Sans"/>
              </a:rPr>
              <a:t>make sure you file your wellness benefit to earn $50 cash.</a:t>
            </a:r>
          </a:p>
        </p:txBody>
      </p:sp>
      <p:sp>
        <p:nvSpPr>
          <p:cNvPr id="70" name="TextBox 34">
            <a:extLst>
              <a:ext uri="{FF2B5EF4-FFF2-40B4-BE49-F238E27FC236}">
                <a16:creationId xmlns:a16="http://schemas.microsoft.com/office/drawing/2014/main" id="{B6D2737C-13A7-90FB-7381-6801C05929D0}"/>
              </a:ext>
            </a:extLst>
          </p:cNvPr>
          <p:cNvSpPr txBox="1"/>
          <p:nvPr/>
        </p:nvSpPr>
        <p:spPr>
          <a:xfrm>
            <a:off x="9311401" y="2468370"/>
            <a:ext cx="7961228" cy="738664"/>
          </a:xfrm>
          <a:prstGeom prst="rect">
            <a:avLst/>
          </a:prstGeom>
        </p:spPr>
        <p:txBody>
          <a:bodyPr wrap="square" lIns="0" tIns="0" rIns="0" bIns="0" rtlCol="0" anchor="t">
            <a:spAutoFit/>
          </a:bodyPr>
          <a:lstStyle/>
          <a:p>
            <a:pPr algn="ctr"/>
            <a:r>
              <a:rPr lang="en-US" sz="2400" b="1" dirty="0">
                <a:solidFill>
                  <a:srgbClr val="000000"/>
                </a:solidFill>
                <a:latin typeface="Public Sans Bold"/>
                <a:ea typeface="Public Sans Bold"/>
                <a:cs typeface="Public Sans Bold"/>
                <a:sym typeface="Public Sans Bold"/>
              </a:rPr>
              <a:t>Enrolled in Accident* / Critical Illness / Hospital Indemnity Insurance through VOYA?</a:t>
            </a:r>
          </a:p>
        </p:txBody>
      </p:sp>
      <p:sp>
        <p:nvSpPr>
          <p:cNvPr id="71" name="TextBox 43">
            <a:extLst>
              <a:ext uri="{FF2B5EF4-FFF2-40B4-BE49-F238E27FC236}">
                <a16:creationId xmlns:a16="http://schemas.microsoft.com/office/drawing/2014/main" id="{1A8DF992-5FB6-72E9-2EF0-3D79E26695D7}"/>
              </a:ext>
            </a:extLst>
          </p:cNvPr>
          <p:cNvSpPr txBox="1"/>
          <p:nvPr/>
        </p:nvSpPr>
        <p:spPr>
          <a:xfrm>
            <a:off x="9800532" y="5296988"/>
            <a:ext cx="5200376" cy="2769989"/>
          </a:xfrm>
          <a:prstGeom prst="rect">
            <a:avLst/>
          </a:prstGeom>
        </p:spPr>
        <p:txBody>
          <a:bodyPr wrap="square" lIns="0" tIns="0" rIns="0" bIns="0" rtlCol="0" anchor="t">
            <a:spAutoFit/>
          </a:bodyPr>
          <a:lstStyle/>
          <a:p>
            <a:pPr>
              <a:spcBef>
                <a:spcPct val="0"/>
              </a:spcBef>
            </a:pPr>
            <a:r>
              <a:rPr lang="en-US" sz="2200" dirty="0">
                <a:solidFill>
                  <a:srgbClr val="404040"/>
                </a:solidFill>
                <a:latin typeface="Public Sans"/>
                <a:ea typeface="Public Sans"/>
                <a:cs typeface="Public Sans"/>
                <a:sym typeface="Public Sans"/>
              </a:rPr>
              <a:t>With claim coordination though BCBS simply click on the link to apply </a:t>
            </a:r>
            <a:r>
              <a:rPr lang="en-US" sz="2400" dirty="0">
                <a:hlinkClick r:id="rId4"/>
              </a:rPr>
              <a:t>EBRC - Ferrara Candy Corporation</a:t>
            </a:r>
            <a:r>
              <a:rPr lang="en-US" sz="2200" dirty="0">
                <a:solidFill>
                  <a:srgbClr val="404040"/>
                </a:solidFill>
                <a:latin typeface="Public Sans"/>
                <a:ea typeface="Public Sans"/>
                <a:cs typeface="Public Sans"/>
                <a:sym typeface="Public Sans"/>
              </a:rPr>
              <a:t> You can file wellness benefit claims for any covered dependents and receive benefits for all three of these insurance plans. For Kaiser plans file your claim using the QR code here or call 877-236-7564.</a:t>
            </a:r>
          </a:p>
        </p:txBody>
      </p:sp>
      <p:pic>
        <p:nvPicPr>
          <p:cNvPr id="77" name="Picture 76" descr="A qr code with a white background&#10;&#10;AI-generated content may be incorrect.">
            <a:extLst>
              <a:ext uri="{FF2B5EF4-FFF2-40B4-BE49-F238E27FC236}">
                <a16:creationId xmlns:a16="http://schemas.microsoft.com/office/drawing/2014/main" id="{ED9B8022-8113-60E7-3002-1DD77208C3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5270404" y="5331317"/>
            <a:ext cx="1899996" cy="1899996"/>
          </a:xfrm>
          <a:prstGeom prst="rect">
            <a:avLst/>
          </a:prstGeom>
        </p:spPr>
      </p:pic>
      <p:sp>
        <p:nvSpPr>
          <p:cNvPr id="89" name="TextBox 43">
            <a:extLst>
              <a:ext uri="{FF2B5EF4-FFF2-40B4-BE49-F238E27FC236}">
                <a16:creationId xmlns:a16="http://schemas.microsoft.com/office/drawing/2014/main" id="{768E4106-D0E9-5353-03BB-1D0D7C8E06FC}"/>
              </a:ext>
            </a:extLst>
          </p:cNvPr>
          <p:cNvSpPr txBox="1"/>
          <p:nvPr/>
        </p:nvSpPr>
        <p:spPr>
          <a:xfrm>
            <a:off x="9576984" y="8147885"/>
            <a:ext cx="7467569" cy="246221"/>
          </a:xfrm>
          <a:prstGeom prst="rect">
            <a:avLst/>
          </a:prstGeom>
        </p:spPr>
        <p:txBody>
          <a:bodyPr wrap="square" lIns="0" tIns="0" rIns="0" bIns="0" rtlCol="0" anchor="t">
            <a:spAutoFit/>
          </a:bodyPr>
          <a:lstStyle/>
          <a:p>
            <a:pPr>
              <a:spcBef>
                <a:spcPct val="0"/>
              </a:spcBef>
            </a:pPr>
            <a:r>
              <a:rPr lang="en-US" sz="1600" dirty="0">
                <a:solidFill>
                  <a:srgbClr val="404040"/>
                </a:solidFill>
                <a:latin typeface="Public Sans"/>
                <a:ea typeface="Public Sans"/>
                <a:cs typeface="Public Sans"/>
                <a:sym typeface="Public Sans"/>
              </a:rPr>
              <a:t>* HDHP1/HDHP2 plan members are automatically enrolled in the Accident Plan</a:t>
            </a:r>
          </a:p>
        </p:txBody>
      </p:sp>
      <p:sp>
        <p:nvSpPr>
          <p:cNvPr id="8" name="TextBox 33">
            <a:extLst>
              <a:ext uri="{FF2B5EF4-FFF2-40B4-BE49-F238E27FC236}">
                <a16:creationId xmlns:a16="http://schemas.microsoft.com/office/drawing/2014/main" id="{A74939C2-DA75-C8EB-3999-12C37D2C0E51}"/>
              </a:ext>
            </a:extLst>
          </p:cNvPr>
          <p:cNvSpPr txBox="1"/>
          <p:nvPr/>
        </p:nvSpPr>
        <p:spPr>
          <a:xfrm>
            <a:off x="996665" y="7949361"/>
            <a:ext cx="7292277" cy="338554"/>
          </a:xfrm>
          <a:prstGeom prst="rect">
            <a:avLst/>
          </a:prstGeom>
        </p:spPr>
        <p:txBody>
          <a:bodyPr wrap="square" lIns="0" tIns="0" rIns="0" bIns="0" rtlCol="0" anchor="t">
            <a:spAutoFit/>
          </a:bodyPr>
          <a:lstStyle/>
          <a:p>
            <a:r>
              <a:rPr lang="en-US" sz="2200" dirty="0">
                <a:solidFill>
                  <a:srgbClr val="404040"/>
                </a:solidFill>
                <a:latin typeface="Public Sans"/>
                <a:ea typeface="Public Sans"/>
                <a:cs typeface="Public Sans"/>
                <a:sym typeface="Public Sans"/>
              </a:rPr>
              <a:t>Enrolled in Kaiser (CA residents only)</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885</TotalTime>
  <Words>275</Words>
  <Application>Microsoft Office PowerPoint</Application>
  <PresentationFormat>Custom</PresentationFormat>
  <Paragraphs>12</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Calibri</vt:lpstr>
      <vt:lpstr>Arial</vt:lpstr>
      <vt:lpstr>Public Sans</vt:lpstr>
      <vt:lpstr>Aptos</vt:lpstr>
      <vt:lpstr>Public Sans Bold</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Soft Green Illustrative Business At Home Tips Flyer</dc:title>
  <dc:creator>Meek, Caroline</dc:creator>
  <cp:lastModifiedBy>Kochan, Sarah</cp:lastModifiedBy>
  <cp:revision>4</cp:revision>
  <dcterms:created xsi:type="dcterms:W3CDTF">2006-08-16T00:00:00Z</dcterms:created>
  <dcterms:modified xsi:type="dcterms:W3CDTF">2025-11-25T19:05:30Z</dcterms:modified>
  <dc:identifier>DAGqjELJRsc</dc:identifier>
</cp:coreProperties>
</file>